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286" r:id="rId6"/>
    <p:sldId id="287" r:id="rId7"/>
    <p:sldId id="292" r:id="rId8"/>
    <p:sldId id="288" r:id="rId9"/>
    <p:sldId id="302" r:id="rId10"/>
    <p:sldId id="303" r:id="rId11"/>
    <p:sldId id="304" r:id="rId12"/>
    <p:sldId id="305" r:id="rId13"/>
    <p:sldId id="289" r:id="rId14"/>
    <p:sldId id="290" r:id="rId15"/>
    <p:sldId id="291" r:id="rId16"/>
    <p:sldId id="293" r:id="rId17"/>
    <p:sldId id="294" r:id="rId18"/>
    <p:sldId id="295" r:id="rId19"/>
    <p:sldId id="296" r:id="rId20"/>
    <p:sldId id="297" r:id="rId21"/>
    <p:sldId id="298" r:id="rId22"/>
    <p:sldId id="300" r:id="rId23"/>
    <p:sldId id="301" r:id="rId24"/>
    <p:sldId id="29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jpg>
</file>

<file path=ppt/media/image5.jpg>
</file>

<file path=ppt/media/image6.png>
</file>

<file path=ppt/media/image7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ritzing#cite_note-3" TargetMode="External"/><Relationship Id="rId2" Type="http://schemas.openxmlformats.org/officeDocument/2006/relationships/hyperlink" Target="https://en.wikipedia.org/wiki/Open-source_software" TargetMode="Externa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en.wikipedia.org/wiki/Electronic_design_automation" TargetMode="External"/><Relationship Id="rId4" Type="http://schemas.openxmlformats.org/officeDocument/2006/relationships/hyperlink" Target="https://en.wikipedia.org/wiki/CAD_software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rduino_Uno#cite_note-What_is_Arduino?-3" TargetMode="External"/><Relationship Id="rId13" Type="http://schemas.openxmlformats.org/officeDocument/2006/relationships/hyperlink" Target="https://en.wikipedia.org/wiki/Arduino#Software" TargetMode="External"/><Relationship Id="rId3" Type="http://schemas.openxmlformats.org/officeDocument/2006/relationships/hyperlink" Target="https://en.wikipedia.org/wiki/Microcontroller_board" TargetMode="External"/><Relationship Id="rId7" Type="http://schemas.openxmlformats.org/officeDocument/2006/relationships/hyperlink" Target="https://en.wikipedia.org/wiki/Arduino_Uno#cite_note-2" TargetMode="External"/><Relationship Id="rId12" Type="http://schemas.openxmlformats.org/officeDocument/2006/relationships/hyperlink" Target="https://en.wikipedia.org/wiki/Pulse-width_modulation" TargetMode="External"/><Relationship Id="rId17" Type="http://schemas.openxmlformats.org/officeDocument/2006/relationships/hyperlink" Target="https://en.wikipedia.org/wiki/Arduino_Nano" TargetMode="External"/><Relationship Id="rId2" Type="http://schemas.openxmlformats.org/officeDocument/2006/relationships/hyperlink" Target="https://en.wikipedia.org/wiki/Open-source" TargetMode="External"/><Relationship Id="rId16" Type="http://schemas.openxmlformats.org/officeDocument/2006/relationships/hyperlink" Target="https://en.wikipedia.org/wiki/9-volt_battery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en.wikipedia.org/wiki/Arduino" TargetMode="External"/><Relationship Id="rId11" Type="http://schemas.openxmlformats.org/officeDocument/2006/relationships/hyperlink" Target="https://en.wikipedia.org/wiki/Arduino_Uno#cite_note-Makerspace-1" TargetMode="External"/><Relationship Id="rId5" Type="http://schemas.openxmlformats.org/officeDocument/2006/relationships/hyperlink" Target="https://en.wikipedia.org/wiki/ATmega328P" TargetMode="External"/><Relationship Id="rId15" Type="http://schemas.openxmlformats.org/officeDocument/2006/relationships/hyperlink" Target="https://en.wikipedia.org/wiki/Arduino_Uno#cite_note-priceton-4" TargetMode="External"/><Relationship Id="rId10" Type="http://schemas.openxmlformats.org/officeDocument/2006/relationships/hyperlink" Target="https://en.wikipedia.org/wiki/Expansion_board" TargetMode="External"/><Relationship Id="rId4" Type="http://schemas.openxmlformats.org/officeDocument/2006/relationships/hyperlink" Target="https://en.wikipedia.org/wiki/Microchip_Technology" TargetMode="External"/><Relationship Id="rId9" Type="http://schemas.openxmlformats.org/officeDocument/2006/relationships/hyperlink" Target="https://en.wikipedia.org/wiki/Input/output" TargetMode="External"/><Relationship Id="rId14" Type="http://schemas.openxmlformats.org/officeDocument/2006/relationships/hyperlink" Target="https://en.wikipedia.org/wiki/USB_cable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/O" TargetMode="External"/><Relationship Id="rId3" Type="http://schemas.openxmlformats.org/officeDocument/2006/relationships/hyperlink" Target="https://en.wikipedia.org/wiki/ISO/IEC_JTC_1/SC_22" TargetMode="External"/><Relationship Id="rId7" Type="http://schemas.openxmlformats.org/officeDocument/2006/relationships/hyperlink" Target="https://en.wikipedia.org/wiki/Memory_bank" TargetMode="External"/><Relationship Id="rId2" Type="http://schemas.openxmlformats.org/officeDocument/2006/relationships/hyperlink" Target="https://en.wikipedia.org/wiki/C_(programming_language)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en.wikipedia.org/wiki/Fixed-point_arithmetic" TargetMode="External"/><Relationship Id="rId5" Type="http://schemas.openxmlformats.org/officeDocument/2006/relationships/hyperlink" Target="https://en.wikipedia.org/wiki/Microprocessor" TargetMode="External"/><Relationship Id="rId4" Type="http://schemas.openxmlformats.org/officeDocument/2006/relationships/hyperlink" Target="https://en.wikipedia.org/wiki/Embedded_syste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SMART GLOVE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TECHNICAL HAND GLOVE FOR MUTE &amp; DEAF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FCC89-2496-4D88-89F8-EFCBA6F5C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-234189"/>
            <a:ext cx="3517567" cy="2093975"/>
          </a:xfrm>
        </p:spPr>
        <p:txBody>
          <a:bodyPr/>
          <a:lstStyle/>
          <a:p>
            <a:r>
              <a:rPr lang="en-US" dirty="0"/>
              <a:t>ABOUT THE SOFTWARE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F032B-7542-41F1-B3DC-629FE9607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u="sng" dirty="0"/>
              <a:t>FRITZING</a:t>
            </a:r>
          </a:p>
          <a:p>
            <a:pPr algn="ctr"/>
            <a:r>
              <a:rPr lang="en-US" sz="28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Fritzing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an </a:t>
            </a:r>
            <a:r>
              <a:rPr lang="en-US" sz="28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Open-source software"/>
              </a:rPr>
              <a:t>open-source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initiative</a:t>
            </a:r>
            <a:r>
              <a:rPr lang="en-US" sz="2800" b="0" i="0" u="none" strike="noStrike" baseline="30000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/>
              </a:rPr>
              <a:t>[3]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to develop amateur or hobby </a:t>
            </a:r>
            <a:r>
              <a:rPr lang="en-US" sz="28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CAD software"/>
              </a:rPr>
              <a:t>CAD software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for the </a:t>
            </a:r>
            <a:r>
              <a:rPr lang="en-US" sz="28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" tooltip="Electronic design automation"/>
              </a:rPr>
              <a:t>design of electronics hardware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to support designers and artists ready to move from experimenting with a prototype to building a more permanent circuit.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64604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2C9C8-E488-40E0-88F5-33AA81A52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301" y="-372285"/>
            <a:ext cx="3517567" cy="2093975"/>
          </a:xfrm>
        </p:spPr>
        <p:txBody>
          <a:bodyPr/>
          <a:lstStyle/>
          <a:p>
            <a:r>
              <a:rPr lang="en-US" dirty="0"/>
              <a:t>WORKING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50E9B-705C-44E6-986E-D4141E149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2517" y="674703"/>
            <a:ext cx="6344811" cy="607232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PROJECT IS INITIALIZED WITH A RECOGNIZED HAND GESTURE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BENDING OR DEFELCTION IS DETECTED IN THE FLEX SENSOR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 AMOUNT OF BENDING IS RECORDED AND IS TRANSFERRED TO THE MICRO CONTROLLER ( ARDUINO UNO IS THE MICRO CONTROLLER USED)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SOFTWARE PROGRAMME IS CODED IN THE MICRO CONTROLLER. (LANGUAGE OF PROGRAM IS EMBEDDED C)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FROM THE DATA FLEX SENSOR TRANSFERRED IS COMPILED WITH PROGRAM AND MATCHING FUNCTON IS DETECTED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THE FINAL RESULT IS TRANSFERRED TO THE LCD SCREEN ACCOMPANIED WITH I2C MODULE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LCD SCREEN PRINT DESIRED FUNCTION 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30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98780-0426-4852-9465-2CE022ED5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10" y="-234189"/>
            <a:ext cx="3517567" cy="2093975"/>
          </a:xfrm>
        </p:spPr>
        <p:txBody>
          <a:bodyPr/>
          <a:lstStyle/>
          <a:p>
            <a:r>
              <a:rPr lang="en-US" dirty="0"/>
              <a:t>MICRO CONTROLLER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524CF-6776-46AF-950F-1E25C70DE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/>
              <a:t>ARDUINO UNO BOARD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Arduino Uno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an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Open-source"/>
              </a:rPr>
              <a:t>open-source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Microcontroller board"/>
              </a:rPr>
              <a:t>microcontroller board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based on the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Microchip Technology"/>
              </a:rPr>
              <a:t>Microchip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" tooltip="ATmega328P"/>
              </a:rPr>
              <a:t>ATmega328P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microcontroller and developed by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" tooltip="Arduino"/>
              </a:rPr>
              <a:t>Arduino.cc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en-US" b="0" i="0" u="none" strike="noStrike" baseline="30000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"/>
              </a:rPr>
              <a:t>[2]</a:t>
            </a:r>
            <a:r>
              <a:rPr lang="en-US" b="0" i="0" u="none" strike="noStrike" baseline="30000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8"/>
              </a:rPr>
              <a:t>[3]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The board is equipped with sets of digital and analog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9" tooltip="Input/output"/>
              </a:rPr>
              <a:t>input/output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(I/O) pins that may be interfaced to various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0" tooltip="Expansion board"/>
              </a:rPr>
              <a:t>expansion boards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(shields) and other circuits.</a:t>
            </a:r>
            <a:r>
              <a:rPr lang="en-US" b="0" i="0" u="none" strike="noStrike" baseline="30000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1"/>
              </a:rPr>
              <a:t>[1]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The board has 14 digital I/O pins (six capable of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2" tooltip="Pulse-width modulation"/>
              </a:rPr>
              <a:t>PWM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output), 6 analog I/O pins, and is programmable with the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3" tooltip="Arduino"/>
              </a:rPr>
              <a:t>Arduino IDE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(Integrated Development Environment), via a type B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4" tooltip="USB cable"/>
              </a:rPr>
              <a:t>USB cable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en-US" b="0" i="0" u="none" strike="noStrike" baseline="30000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5"/>
              </a:rPr>
              <a:t>[4]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It can be powered by the USB cable or by an external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6" tooltip="9-volt battery"/>
              </a:rPr>
              <a:t>9-volt battery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though it accepts voltages between 7 and 20 volts. It is similar to the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7" tooltip="Arduino Nano"/>
              </a:rPr>
              <a:t>Arduino Nano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and Leonardo.</a:t>
            </a:r>
            <a:endParaRPr lang="en-US" b="1" u="sng" dirty="0"/>
          </a:p>
          <a:p>
            <a:endParaRPr lang="en-IN" b="1" u="sng" dirty="0"/>
          </a:p>
        </p:txBody>
      </p:sp>
    </p:spTree>
    <p:extLst>
      <p:ext uri="{BB962C8B-B14F-4D97-AF65-F5344CB8AC3E}">
        <p14:creationId xmlns:p14="http://schemas.microsoft.com/office/powerpoint/2010/main" val="2508900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0858C-1CB2-48CD-833C-04821AC1B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913" y="0"/>
            <a:ext cx="3517567" cy="2093975"/>
          </a:xfrm>
        </p:spPr>
        <p:txBody>
          <a:bodyPr/>
          <a:lstStyle/>
          <a:p>
            <a:r>
              <a:rPr lang="en-US" dirty="0"/>
              <a:t>HARDWARE WORKING</a:t>
            </a:r>
            <a:endParaRPr lang="en-IN" dirty="0"/>
          </a:p>
        </p:txBody>
      </p:sp>
      <p:pic>
        <p:nvPicPr>
          <p:cNvPr id="5" name="WhatsApp Video 2021-01-20 at 12.01.05 AM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52CFAA17-180E-4FD6-A163-2037D0223D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8325" y="812798"/>
            <a:ext cx="5667375" cy="5294313"/>
          </a:xfrm>
        </p:spPr>
      </p:pic>
    </p:spTree>
    <p:extLst>
      <p:ext uri="{BB962C8B-B14F-4D97-AF65-F5344CB8AC3E}">
        <p14:creationId xmlns:p14="http://schemas.microsoft.com/office/powerpoint/2010/main" val="324932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59489-BB08-49D1-8ECE-D766A18BE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647" y="-234189"/>
            <a:ext cx="3517567" cy="2093975"/>
          </a:xfrm>
        </p:spPr>
        <p:txBody>
          <a:bodyPr/>
          <a:lstStyle/>
          <a:p>
            <a:r>
              <a:rPr lang="en-US" dirty="0"/>
              <a:t>ADVANTAGES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0FA1A-451E-4E75-B3F4-E4AA1A000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Easy to use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All technical parts are embedded in the hand glove itself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No external parts to carry with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Communication will be a lot easier for mute and deaf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9215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11B54-B0FA-46A2-A28E-3EC3ED4EB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03" y="-234189"/>
            <a:ext cx="3517567" cy="2093975"/>
          </a:xfrm>
        </p:spPr>
        <p:txBody>
          <a:bodyPr/>
          <a:lstStyle/>
          <a:p>
            <a:r>
              <a:rPr lang="en-US" dirty="0"/>
              <a:t>DRAWBACKS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87423-0FEF-4CE1-AB9E-648E0FC78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FOR COMMUNICATION GLOVES SHOULD BE WORN ALL THE TIME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CONTINOUS POWER SUPPLY SHOULD BE GIVEN TO THE MICRO CONTROLLER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RESULT IS LIMITED TO THE SIZE OF LCD SCREEN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COST OF COMPONENTS IS BIT HIGHER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8366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6F915-264F-4A38-B861-79C5E4627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21" y="812799"/>
            <a:ext cx="3517567" cy="2093975"/>
          </a:xfrm>
        </p:spPr>
        <p:txBody>
          <a:bodyPr/>
          <a:lstStyle/>
          <a:p>
            <a:r>
              <a:rPr lang="en-US" dirty="0"/>
              <a:t>HOW CAN WE OVERCOME THE DRAWBACKS?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C6EA0-04E1-4A5F-BE06-C48421580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COMFORTABLE AIR CIRCULATING GLOVES CAN BE USED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12 V RECHARGABLE BATTERY CAN BE EQUIPPED WITH THE DEVICE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LARGER LCD SCREEN WHICH IS ABLE TO EQUIP ON HAND ITSELF CAN BE USED</a:t>
            </a:r>
          </a:p>
        </p:txBody>
      </p:sp>
    </p:spTree>
    <p:extLst>
      <p:ext uri="{BB962C8B-B14F-4D97-AF65-F5344CB8AC3E}">
        <p14:creationId xmlns:p14="http://schemas.microsoft.com/office/powerpoint/2010/main" val="2553242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BBF6A-C930-4A01-B297-6AA5BB914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136" y="-234189"/>
            <a:ext cx="3517567" cy="2093975"/>
          </a:xfrm>
        </p:spPr>
        <p:txBody>
          <a:bodyPr/>
          <a:lstStyle/>
          <a:p>
            <a:r>
              <a:rPr lang="en-US" dirty="0"/>
              <a:t>BEHIND THE SCREEN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E86DE-16C1-446C-B92C-19A8C0804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127" y="812798"/>
            <a:ext cx="5928344" cy="401242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IDEA OF PROJECT : SUJITH V R</a:t>
            </a:r>
          </a:p>
          <a:p>
            <a:pPr marL="0" indent="0">
              <a:buNone/>
            </a:pPr>
            <a:r>
              <a:rPr lang="en-US" dirty="0"/>
              <a:t>CIRCUIT DESIGN: ATHEWITH K SURESH , SUJITH V R</a:t>
            </a:r>
          </a:p>
          <a:p>
            <a:pPr marL="0" indent="0">
              <a:buNone/>
            </a:pPr>
            <a:r>
              <a:rPr lang="en-US" dirty="0"/>
              <a:t>PROGRAM CODING: SANJITH JAISON</a:t>
            </a:r>
          </a:p>
          <a:p>
            <a:pPr marL="0" indent="0">
              <a:buNone/>
            </a:pPr>
            <a:r>
              <a:rPr lang="en-US" dirty="0"/>
              <a:t>HARDWARE ASSEMBLING: SHAMIL OLLAKKAN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07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30B42-1BAF-4271-9737-CCD2C9694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891" y="-234189"/>
            <a:ext cx="3517567" cy="2093975"/>
          </a:xfrm>
        </p:spPr>
        <p:txBody>
          <a:bodyPr/>
          <a:lstStyle/>
          <a:p>
            <a:r>
              <a:rPr lang="en-US" dirty="0"/>
              <a:t>COST OF COMPONENTS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1E726-9306-46AE-80CC-0A94B0EEC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ARDUINO UNO BOARD: 350 </a:t>
            </a:r>
            <a:r>
              <a:rPr lang="en-IN" b="0" i="0" dirty="0">
                <a:solidFill>
                  <a:srgbClr val="222222"/>
                </a:solidFill>
                <a:effectLst/>
                <a:latin typeface="Google Sans"/>
              </a:rPr>
              <a:t>₹</a:t>
            </a:r>
            <a:endParaRPr lang="en-US" b="0" i="0" dirty="0">
              <a:solidFill>
                <a:srgbClr val="222222"/>
              </a:solidFill>
              <a:effectLst/>
              <a:latin typeface="Google Sans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22222"/>
                </a:solidFill>
                <a:latin typeface="Google Sans"/>
              </a:rPr>
              <a:t>2.2 INCH FLEX SENSOR*4: 300</a:t>
            </a:r>
            <a:r>
              <a:rPr lang="en-IN" b="0" i="0" dirty="0">
                <a:solidFill>
                  <a:srgbClr val="222222"/>
                </a:solidFill>
                <a:effectLst/>
                <a:latin typeface="Google Sans"/>
              </a:rPr>
              <a:t>₹</a:t>
            </a:r>
            <a:r>
              <a:rPr lang="en-US" dirty="0">
                <a:solidFill>
                  <a:srgbClr val="222222"/>
                </a:solidFill>
                <a:latin typeface="Google Sans"/>
              </a:rPr>
              <a:t>*4= 1200</a:t>
            </a:r>
            <a:r>
              <a:rPr lang="en-IN" b="0" i="0" dirty="0">
                <a:solidFill>
                  <a:srgbClr val="222222"/>
                </a:solidFill>
                <a:effectLst/>
                <a:latin typeface="Google Sans"/>
              </a:rPr>
              <a:t>₹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>
                <a:solidFill>
                  <a:srgbClr val="222222"/>
                </a:solidFill>
                <a:latin typeface="Google Sans"/>
              </a:rPr>
              <a:t>16*2 LCD SCREEN : 200</a:t>
            </a:r>
            <a:r>
              <a:rPr lang="en-IN" b="0" i="0" dirty="0">
                <a:solidFill>
                  <a:srgbClr val="222222"/>
                </a:solidFill>
                <a:effectLst/>
                <a:latin typeface="Google Sans"/>
              </a:rPr>
              <a:t>₹</a:t>
            </a:r>
            <a:endParaRPr lang="en-IN" dirty="0">
              <a:solidFill>
                <a:srgbClr val="222222"/>
              </a:solidFill>
              <a:latin typeface="Google Sans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dirty="0">
                <a:solidFill>
                  <a:srgbClr val="222222"/>
                </a:solidFill>
                <a:latin typeface="Google Sans"/>
              </a:rPr>
              <a:t>I2C MODULE FOR LCD SCREEN : 50</a:t>
            </a:r>
            <a:r>
              <a:rPr lang="en-IN" b="0" i="0" dirty="0">
                <a:solidFill>
                  <a:srgbClr val="222222"/>
                </a:solidFill>
                <a:effectLst/>
                <a:latin typeface="Google Sans"/>
              </a:rPr>
              <a:t>₹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>
                <a:solidFill>
                  <a:srgbClr val="222222"/>
                </a:solidFill>
                <a:latin typeface="Google Sans"/>
              </a:rPr>
              <a:t>10K OHM RESISTOR * 4 = 1</a:t>
            </a:r>
            <a:r>
              <a:rPr lang="en-IN" b="0" i="0" dirty="0">
                <a:solidFill>
                  <a:srgbClr val="222222"/>
                </a:solidFill>
                <a:effectLst/>
                <a:latin typeface="Google Sans"/>
              </a:rPr>
              <a:t>₹ * 4 = 4₹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>
                <a:solidFill>
                  <a:srgbClr val="222222"/>
                </a:solidFill>
                <a:latin typeface="Google Sans"/>
              </a:rPr>
              <a:t>BUNDLE OF WIRES = 10</a:t>
            </a:r>
            <a:r>
              <a:rPr lang="en-IN" b="0" i="0" dirty="0">
                <a:solidFill>
                  <a:srgbClr val="222222"/>
                </a:solidFill>
                <a:effectLst/>
                <a:latin typeface="Google Sans"/>
              </a:rPr>
              <a:t>₹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4422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348D7-05A6-4690-8EF4-937FA3A1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89" y="127244"/>
            <a:ext cx="3517567" cy="2093975"/>
          </a:xfrm>
        </p:spPr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AED3A-2FB5-404F-81C4-5803E0828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7862" y="1174232"/>
            <a:ext cx="5928344" cy="3146642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WIKIPEDIA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GEEKFORGEEKS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HACKSTER.IO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YOUTUBE VIDEOS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4199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989" y="516834"/>
            <a:ext cx="3084844" cy="2501573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CREW MEMBERS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BD069F-697E-4976-ACFC-A714EF1AE894}"/>
              </a:ext>
            </a:extLst>
          </p:cNvPr>
          <p:cNvSpPr txBox="1"/>
          <p:nvPr/>
        </p:nvSpPr>
        <p:spPr>
          <a:xfrm>
            <a:off x="4705164" y="1741135"/>
            <a:ext cx="71997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ATHEWITH K SURESH 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SANJITH JAISON 28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SHAMIL OLLAKKAN 29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SUJITH V R 37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2925130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1E38B-4371-4A99-B527-D4BBB01E7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SUBMISSION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F1CF6-C464-4186-B6EF-CC438742C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SUBMITTED DATE : 22/01/2021</a:t>
            </a:r>
          </a:p>
          <a:p>
            <a:r>
              <a:rPr lang="en-IN" dirty="0"/>
              <a:t>SUBMITTED TO : AKHILA MAAM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076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DC3295D4-820D-444B-B299-B65ADFD5C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78" y="648069"/>
            <a:ext cx="10653204" cy="524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547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5CC095-9ADB-4782-99EE-CBC685183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350" y="812799"/>
            <a:ext cx="2898725" cy="1430842"/>
          </a:xfrm>
        </p:spPr>
        <p:txBody>
          <a:bodyPr/>
          <a:lstStyle/>
          <a:p>
            <a:r>
              <a:rPr lang="en-US" dirty="0"/>
              <a:t>BLOCK DIAGRAM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315198D-CD47-4B60-B0F9-BCC04D3E4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B67802-A947-4686-9FB2-D6CB2CEAECE2}"/>
              </a:ext>
            </a:extLst>
          </p:cNvPr>
          <p:cNvSpPr/>
          <p:nvPr/>
        </p:nvSpPr>
        <p:spPr>
          <a:xfrm>
            <a:off x="6853561" y="1358283"/>
            <a:ext cx="2867488" cy="763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INPUT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4EB50C-BD6B-4688-8FE1-81599407C844}"/>
              </a:ext>
            </a:extLst>
          </p:cNvPr>
          <p:cNvCxnSpPr>
            <a:cxnSpLocks/>
          </p:cNvCxnSpPr>
          <p:nvPr/>
        </p:nvCxnSpPr>
        <p:spPr>
          <a:xfrm>
            <a:off x="8280399" y="2104009"/>
            <a:ext cx="0" cy="779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EA492D9-D696-42F1-B701-5773AE31191D}"/>
              </a:ext>
            </a:extLst>
          </p:cNvPr>
          <p:cNvSpPr/>
          <p:nvPr/>
        </p:nvSpPr>
        <p:spPr>
          <a:xfrm>
            <a:off x="6853561" y="2883424"/>
            <a:ext cx="2867479" cy="7634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MICRO CONTROLLER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630574-AEA4-4970-A0EB-75A0098B181D}"/>
              </a:ext>
            </a:extLst>
          </p:cNvPr>
          <p:cNvSpPr/>
          <p:nvPr/>
        </p:nvSpPr>
        <p:spPr>
          <a:xfrm>
            <a:off x="6853560" y="4408565"/>
            <a:ext cx="2867480" cy="7616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OUTPUT</a:t>
            </a:r>
            <a:endParaRPr lang="en-IN" dirty="0">
              <a:solidFill>
                <a:schemeClr val="tx2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3F3076-B0D5-46D2-BE1A-330F6B47ABDC}"/>
              </a:ext>
            </a:extLst>
          </p:cNvPr>
          <p:cNvCxnSpPr/>
          <p:nvPr/>
        </p:nvCxnSpPr>
        <p:spPr>
          <a:xfrm>
            <a:off x="8290510" y="3646904"/>
            <a:ext cx="0" cy="761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222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C6EB4-99A5-4E11-801D-932C4B954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81" y="-234189"/>
            <a:ext cx="3517567" cy="2093975"/>
          </a:xfrm>
        </p:spPr>
        <p:txBody>
          <a:bodyPr/>
          <a:lstStyle/>
          <a:p>
            <a:r>
              <a:rPr lang="en-US" dirty="0"/>
              <a:t>COMPONENTS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71213-D494-4C4B-825E-8EF7289BC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ARDUINO UNO BOARD *1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16*2 LCD SCREEN *1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I2C MODULE *1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2.2 INCH FLEX SENSOR *4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10K OHM RESISTOR *4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CONNECTION WIRES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6013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3" name="Straight Connector 5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4" name="Rectangle 52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11" descr="Diagram&#10;&#10;Description automatically generated">
            <a:extLst>
              <a:ext uri="{FF2B5EF4-FFF2-40B4-BE49-F238E27FC236}">
                <a16:creationId xmlns:a16="http://schemas.microsoft.com/office/drawing/2014/main" id="{74ABDE30-8537-4D4D-A271-C20B3B0D31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6758" y="411162"/>
            <a:ext cx="9320268" cy="3891209"/>
          </a:xfrm>
          <a:prstGeom prst="rect">
            <a:avLst/>
          </a:prstGeom>
        </p:spPr>
      </p:pic>
      <p:sp>
        <p:nvSpPr>
          <p:cNvPr id="65" name="Rectangle 54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51037"/>
            <a:ext cx="12192000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3A5D0-C2FC-49CB-8A43-77234C52E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/>
              <a:t>CIRCUIT DIAGRAM</a:t>
            </a:r>
          </a:p>
        </p:txBody>
      </p:sp>
      <p:cxnSp>
        <p:nvCxnSpPr>
          <p:cNvPr id="66" name="Straight Connector 56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915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7F8B4-1F8E-4A66-AB01-2BDCED022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516" y="419100"/>
            <a:ext cx="3517567" cy="2093975"/>
          </a:xfrm>
        </p:spPr>
        <p:txBody>
          <a:bodyPr/>
          <a:lstStyle/>
          <a:p>
            <a:r>
              <a:rPr lang="en-US" dirty="0"/>
              <a:t>PROGRAM FOR ARDUINO</a:t>
            </a:r>
            <a:endParaRPr lang="en-IN" dirty="0"/>
          </a:p>
        </p:txBody>
      </p:sp>
      <p:pic>
        <p:nvPicPr>
          <p:cNvPr id="12" name="Content Placeholder 11" descr="Table&#10;&#10;Description automatically generated with medium confidence">
            <a:extLst>
              <a:ext uri="{FF2B5EF4-FFF2-40B4-BE49-F238E27FC236}">
                <a16:creationId xmlns:a16="http://schemas.microsoft.com/office/drawing/2014/main" id="{B9196426-7260-454F-ACD5-3269123E2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1150" y="419100"/>
            <a:ext cx="5934075" cy="6238875"/>
          </a:xfrm>
        </p:spPr>
      </p:pic>
    </p:spTree>
    <p:extLst>
      <p:ext uri="{BB962C8B-B14F-4D97-AF65-F5344CB8AC3E}">
        <p14:creationId xmlns:p14="http://schemas.microsoft.com/office/powerpoint/2010/main" val="4032430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2988D-A1DF-4C39-A867-0A2264A29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228600"/>
            <a:ext cx="3517567" cy="2093975"/>
          </a:xfrm>
        </p:spPr>
        <p:txBody>
          <a:bodyPr/>
          <a:lstStyle/>
          <a:p>
            <a:r>
              <a:rPr lang="en-US" dirty="0"/>
              <a:t>PROGRAM FOR ARDUINO     </a:t>
            </a:r>
            <a:r>
              <a:rPr lang="en-US" sz="2000" dirty="0"/>
              <a:t>(cont..)</a:t>
            </a:r>
            <a:endParaRPr lang="en-IN" dirty="0"/>
          </a:p>
        </p:txBody>
      </p:sp>
      <p:pic>
        <p:nvPicPr>
          <p:cNvPr id="6" name="Content Placeholder 5" descr="Table&#10;&#10;Description automatically generated with low confidence">
            <a:extLst>
              <a:ext uri="{FF2B5EF4-FFF2-40B4-BE49-F238E27FC236}">
                <a16:creationId xmlns:a16="http://schemas.microsoft.com/office/drawing/2014/main" id="{1558718C-9880-4899-A8E5-47AD61DF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5375" y="228600"/>
            <a:ext cx="6819900" cy="6296025"/>
          </a:xfrm>
        </p:spPr>
      </p:pic>
    </p:spTree>
    <p:extLst>
      <p:ext uri="{BB962C8B-B14F-4D97-AF65-F5344CB8AC3E}">
        <p14:creationId xmlns:p14="http://schemas.microsoft.com/office/powerpoint/2010/main" val="2577429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062C6-5138-4BFA-A367-2868D08A2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516" y="190500"/>
            <a:ext cx="3517567" cy="2093975"/>
          </a:xfrm>
        </p:spPr>
        <p:txBody>
          <a:bodyPr/>
          <a:lstStyle/>
          <a:p>
            <a:r>
              <a:rPr lang="en-US" dirty="0"/>
              <a:t>PROGRAM FOR ARDUINO</a:t>
            </a:r>
            <a:br>
              <a:rPr lang="en-US" dirty="0"/>
            </a:br>
            <a:r>
              <a:rPr lang="en-US" sz="2000" dirty="0"/>
              <a:t>(cont..)</a:t>
            </a:r>
            <a:endParaRPr lang="en-IN" dirty="0"/>
          </a:p>
        </p:txBody>
      </p:sp>
      <p:pic>
        <p:nvPicPr>
          <p:cNvPr id="6" name="Content Placeholder 5" descr="Text, letter&#10;&#10;Description automatically generated">
            <a:extLst>
              <a:ext uri="{FF2B5EF4-FFF2-40B4-BE49-F238E27FC236}">
                <a16:creationId xmlns:a16="http://schemas.microsoft.com/office/drawing/2014/main" id="{5D96D636-1C04-455E-934B-2B55DDFA2F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4900" y="190500"/>
            <a:ext cx="6791325" cy="6353175"/>
          </a:xfrm>
        </p:spPr>
      </p:pic>
    </p:spTree>
    <p:extLst>
      <p:ext uri="{BB962C8B-B14F-4D97-AF65-F5344CB8AC3E}">
        <p14:creationId xmlns:p14="http://schemas.microsoft.com/office/powerpoint/2010/main" val="2204917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617F-D8C2-48C9-B178-0CFA732AF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588" y="484326"/>
            <a:ext cx="3517567" cy="2093975"/>
          </a:xfrm>
        </p:spPr>
        <p:txBody>
          <a:bodyPr/>
          <a:lstStyle/>
          <a:p>
            <a:r>
              <a:rPr lang="en-US" dirty="0"/>
              <a:t>ABOUT EMBEDDED C</a:t>
            </a:r>
            <a:br>
              <a:rPr lang="en-US" dirty="0"/>
            </a:br>
            <a:r>
              <a:rPr lang="en-US" sz="2000" dirty="0"/>
              <a:t>(language used for programming)</a:t>
            </a:r>
            <a:endParaRPr lang="en-IN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F59DFBB-32E2-4A75-A1D0-FBD739EF7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636" y="484326"/>
            <a:ext cx="5927725" cy="5294313"/>
          </a:xfrm>
        </p:spPr>
        <p:txBody>
          <a:bodyPr/>
          <a:lstStyle/>
          <a:p>
            <a:pPr algn="l"/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Embedded C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 set of language extensions for the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C (programming language)"/>
              </a:rPr>
              <a:t>C programming language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by the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ISO/IEC JTC 1/SC 22"/>
              </a:rPr>
              <a:t>C Standards Committee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to address commonality issues that exist between C extensions for different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Embedded system"/>
              </a:rPr>
              <a:t>embedded systems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l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Embedded C programming typically requires nonstandard extensions to the C language in order to support enhanced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" tooltip="Microprocessor"/>
              </a:rPr>
              <a:t>microprocessor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features such as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" tooltip="Fixed-point arithmetic"/>
              </a:rPr>
              <a:t>fixed-point arithmetic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multiple distinct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" tooltip="Memory bank"/>
              </a:rPr>
              <a:t>memory banks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and basic </a:t>
            </a:r>
            <a:r>
              <a:rPr 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8" tooltip="I/O"/>
              </a:rPr>
              <a:t>I/O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operations.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887076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646</Words>
  <Application>Microsoft Office PowerPoint</Application>
  <PresentationFormat>Widescreen</PresentationFormat>
  <Paragraphs>76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Bookman Old Style</vt:lpstr>
      <vt:lpstr>Calibri</vt:lpstr>
      <vt:lpstr>Franklin Gothic Book</vt:lpstr>
      <vt:lpstr>Google Sans</vt:lpstr>
      <vt:lpstr>Wingdings</vt:lpstr>
      <vt:lpstr>1_RetrospectVTI</vt:lpstr>
      <vt:lpstr>SMART GLOVE</vt:lpstr>
      <vt:lpstr>CREW MEMBERS</vt:lpstr>
      <vt:lpstr>BLOCK DIAGRAM</vt:lpstr>
      <vt:lpstr>COMPONENTS</vt:lpstr>
      <vt:lpstr>CIRCUIT DIAGRAM</vt:lpstr>
      <vt:lpstr>PROGRAM FOR ARDUINO</vt:lpstr>
      <vt:lpstr>PROGRAM FOR ARDUINO     (cont..)</vt:lpstr>
      <vt:lpstr>PROGRAM FOR ARDUINO (cont..)</vt:lpstr>
      <vt:lpstr>ABOUT EMBEDDED C (language used for programming)</vt:lpstr>
      <vt:lpstr>ABOUT THE SOFTWARE</vt:lpstr>
      <vt:lpstr>WORKING</vt:lpstr>
      <vt:lpstr>MICRO CONTROLLER</vt:lpstr>
      <vt:lpstr>HARDWARE WORKING</vt:lpstr>
      <vt:lpstr>ADVANTAGES</vt:lpstr>
      <vt:lpstr>DRAWBACKS</vt:lpstr>
      <vt:lpstr>HOW CAN WE OVERCOME THE DRAWBACKS?</vt:lpstr>
      <vt:lpstr>BEHIND THE SCREEN</vt:lpstr>
      <vt:lpstr>COST OF COMPONENTS</vt:lpstr>
      <vt:lpstr>REFERENCES</vt:lpstr>
      <vt:lpstr>FINAL SUBMISSION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GLOVE</dc:title>
  <dc:creator>shamil ollakkan</dc:creator>
  <cp:lastModifiedBy>shamil ollakkan</cp:lastModifiedBy>
  <cp:revision>11</cp:revision>
  <dcterms:created xsi:type="dcterms:W3CDTF">2021-01-23T15:36:16Z</dcterms:created>
  <dcterms:modified xsi:type="dcterms:W3CDTF">2021-01-26T09:34:21Z</dcterms:modified>
</cp:coreProperties>
</file>

<file path=docProps/thumbnail.jpeg>
</file>